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2" r:id="rId4"/>
    <p:sldId id="260" r:id="rId5"/>
    <p:sldId id="290" r:id="rId6"/>
    <p:sldId id="263" r:id="rId7"/>
    <p:sldId id="264" r:id="rId8"/>
    <p:sldId id="297" r:id="rId9"/>
    <p:sldId id="268" r:id="rId10"/>
    <p:sldId id="295" r:id="rId11"/>
    <p:sldId id="296" r:id="rId12"/>
    <p:sldId id="279" r:id="rId13"/>
    <p:sldId id="280" r:id="rId14"/>
    <p:sldId id="291" r:id="rId15"/>
    <p:sldId id="292" r:id="rId16"/>
    <p:sldId id="293" r:id="rId17"/>
    <p:sldId id="294" r:id="rId18"/>
    <p:sldId id="288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5.jpeg"/><Relationship Id="rId18" Type="http://schemas.openxmlformats.org/officeDocument/2006/relationships/image" Target="../media/image24.jpeg"/><Relationship Id="rId26" Type="http://schemas.openxmlformats.org/officeDocument/2006/relationships/image" Target="../media/image42.jpeg"/><Relationship Id="rId3" Type="http://schemas.openxmlformats.org/officeDocument/2006/relationships/image" Target="../media/image5.jpeg"/><Relationship Id="rId21" Type="http://schemas.openxmlformats.org/officeDocument/2006/relationships/image" Target="../media/image39.png"/><Relationship Id="rId7" Type="http://schemas.openxmlformats.org/officeDocument/2006/relationships/image" Target="../media/image9.jpeg"/><Relationship Id="rId12" Type="http://schemas.openxmlformats.org/officeDocument/2006/relationships/image" Target="../media/image15.jpeg"/><Relationship Id="rId17" Type="http://schemas.openxmlformats.org/officeDocument/2006/relationships/image" Target="../media/image23.jpeg"/><Relationship Id="rId25" Type="http://schemas.openxmlformats.org/officeDocument/2006/relationships/image" Target="../media/image41.jpeg"/><Relationship Id="rId2" Type="http://schemas.openxmlformats.org/officeDocument/2006/relationships/image" Target="../media/image10.jpeg"/><Relationship Id="rId16" Type="http://schemas.openxmlformats.org/officeDocument/2006/relationships/image" Target="../media/image22.jpeg"/><Relationship Id="rId20" Type="http://schemas.microsoft.com/office/2007/relationships/hdphoto" Target="../media/hdphoto3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24" Type="http://schemas.openxmlformats.org/officeDocument/2006/relationships/image" Target="../media/image40.jpeg"/><Relationship Id="rId5" Type="http://schemas.openxmlformats.org/officeDocument/2006/relationships/image" Target="../media/image7.jpeg"/><Relationship Id="rId15" Type="http://schemas.openxmlformats.org/officeDocument/2006/relationships/image" Target="../media/image37.jpeg"/><Relationship Id="rId23" Type="http://schemas.openxmlformats.org/officeDocument/2006/relationships/image" Target="../media/image32.jpeg"/><Relationship Id="rId10" Type="http://schemas.openxmlformats.org/officeDocument/2006/relationships/image" Target="../media/image13.jpeg"/><Relationship Id="rId19" Type="http://schemas.openxmlformats.org/officeDocument/2006/relationships/image" Target="../media/image38.png"/><Relationship Id="rId4" Type="http://schemas.openxmlformats.org/officeDocument/2006/relationships/image" Target="../media/image6.jpeg"/><Relationship Id="rId9" Type="http://schemas.openxmlformats.org/officeDocument/2006/relationships/image" Target="../media/image12.jpeg"/><Relationship Id="rId14" Type="http://schemas.openxmlformats.org/officeDocument/2006/relationships/image" Target="../media/image36.jpeg"/><Relationship Id="rId22" Type="http://schemas.openxmlformats.org/officeDocument/2006/relationships/image" Target="../media/image31.jpe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940962"/>
            <a:ext cx="8712968" cy="37283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1.1.5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Основы религиозных культур и светской этики (предметная область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2.2.5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Основы духовно-нравственной культуры народов России (предметная область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0" y="44450"/>
            <a:ext cx="9144000" cy="1225550"/>
            <a:chOff x="0" y="45450"/>
            <a:chExt cx="9144000" cy="12241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189746"/>
              <a:ext cx="9144000" cy="7198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</a:rPr>
                <a:t>ФЕДЕРАЛЬНЫЙ </a:t>
              </a: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ПЕРЕЧЕНЬ УЧЕБНИКОВ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2020 </a:t>
              </a:r>
              <a:endParaRPr lang="ru-RU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10" name="Picture 4" descr="\\Fs\go\o\cto\Shapovalov_D_V\Логотип ИРООО прозрачный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450"/>
              <a:ext cx="1224136" cy="1224136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6" name="Прямоугольник 5"/>
          <p:cNvSpPr/>
          <p:nvPr/>
        </p:nvSpPr>
        <p:spPr>
          <a:xfrm>
            <a:off x="1267746" y="909638"/>
            <a:ext cx="745062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Приказ № 632 от 22 ноября 2019 г. </a:t>
            </a:r>
            <a:endParaRPr lang="ru-RU" b="1" dirty="0" smtClean="0"/>
          </a:p>
          <a:p>
            <a:r>
              <a:rPr lang="ru-RU" dirty="0" smtClean="0"/>
              <a:t>«</a:t>
            </a:r>
            <a:r>
              <a:rPr lang="ru-RU" dirty="0"/>
              <a:t>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сформированный приказом Министерства просвещения Российской Федерации от 28 декабря 2018 г. № 345»</a:t>
            </a:r>
          </a:p>
        </p:txBody>
      </p:sp>
    </p:spTree>
    <p:extLst>
      <p:ext uri="{BB962C8B-B14F-4D97-AF65-F5344CB8AC3E}">
        <p14:creationId xmlns:p14="http://schemas.microsoft.com/office/powerpoint/2010/main" val="75777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2"/>
          <p:cNvSpPr>
            <a:spLocks noGrp="1"/>
          </p:cNvSpPr>
          <p:nvPr>
            <p:ph type="title"/>
          </p:nvPr>
        </p:nvSpPr>
        <p:spPr>
          <a:xfrm>
            <a:off x="34925" y="-26988"/>
            <a:ext cx="2881313" cy="18716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C00000"/>
                </a:solidFill>
              </a:rPr>
              <a:t>ООО "</a:t>
            </a:r>
            <a:r>
              <a:rPr lang="ru-RU" sz="2600" b="1" dirty="0">
                <a:solidFill>
                  <a:srgbClr val="C00000"/>
                </a:solidFill>
              </a:rPr>
              <a:t>Русское слово-учебник"</a:t>
            </a:r>
          </a:p>
        </p:txBody>
      </p:sp>
      <p:graphicFrame>
        <p:nvGraphicFramePr>
          <p:cNvPr id="50250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311319"/>
              </p:ext>
            </p:extLst>
          </p:nvPr>
        </p:nvGraphicFramePr>
        <p:xfrm>
          <a:off x="3132138" y="115888"/>
          <a:ext cx="5903912" cy="6602413"/>
        </p:xfrm>
        <a:graphic>
          <a:graphicData uri="http://schemas.openxmlformats.org/drawingml/2006/table">
            <a:tbl>
              <a:tblPr/>
              <a:tblGrid>
                <a:gridCol w="3240087"/>
                <a:gridCol w="2663825"/>
              </a:tblGrid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1.1.5.1.4.1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религиозных культур народов России.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7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Сахаров А.Н.,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Кочегаров К.А.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 ред. Сахарова А.Н.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1.1.5.1.4.2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светской этики.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5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Студеникин М.Т.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1.1.5.1.4.3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православной культуры.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0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Бородина А.В.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1.1.5.1.4.4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православной культуры.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Янушкявичене О.Л.,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Васечко Ю.С., 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протоиерей Виктор Дорофеев, 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Яшина О.Н.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6" name="AutoShape 33" descr="4618_big_134492610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7" name="AutoShape 34" descr="&amp;Kcy;&amp;ocy;&amp;dcy;: 3466 - &amp;Ocy;&amp;scy;&amp;ncy;&amp;ocy;&amp;vcy;&amp;ycy; &amp;rcy;&amp;iecy;&amp;lcy;&amp;icy;&amp;gcy;&amp;icy;&amp;ocy;&amp;zcy;&amp;ncy;&amp;ocy;&amp;jcy; &amp;kcy;&amp;ucy;&amp;lcy;&amp;softcy;&amp;tcy;&amp;ucy;&amp;rcy;&amp;ycy; &amp;icy; &amp;scy;&amp;vcy;&amp;iecy;&amp;tcy;&amp;scy;&amp;kcy;&amp;ocy;&amp;jcy; &amp;ecy;&amp;tcy;&amp;icy;&amp;kcy;&amp;icy;. 4 &amp;kcy;&amp;lcy;. &amp;Ucy;&amp;chcy;&amp;iecy;&amp;bcy;&amp;ncy;&amp;icy;&amp;kcy; &amp;CHcy;.1. &amp;Icy;&amp;zcy;&amp;dcy;.3 (&amp;Vcy;&amp;icy;&amp;ncy;&amp;ocy;&amp;gcy;&amp;rcy;&amp;acy;&amp;dcy;&amp;ocy;&amp;vcy;&amp;acy; &amp;Ncy;.&amp;Fcy;., &amp;Vcy;&amp;lcy;&amp;acy;&amp;scy;&amp;iecy;&amp;ncy;&amp;kcy;&amp;ocy; &amp;Vcy;.&amp;Icy;., &amp;Pcy;&amp;ocy;&amp;lcy;&amp;yacy;&amp;kcy;&amp;ocy;&amp;vcy; &amp;Acy;.&amp;Vcy;.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8" name="AutoShape 58" descr="&amp;Ocy;&amp;scy;&amp;ncy;&amp;ocy;&amp;vcy;&amp;ycy; &amp;pcy;&amp;rcy;&amp;acy;&amp;vcy;&amp;ocy;&amp;scy;&amp;lcy;&amp;acy;&amp;vcy;&amp;ncy;&amp;ocy;&amp;jcy; &amp;kcy;&amp;ucy;&amp;lcy;&amp;softcy;&amp;tcy;&amp;ucy;&amp;rcy;&amp;ycy;. &amp;Bcy;&amp;ocy;&amp;rcy;&amp;ocy;&amp;dcy;&amp;icy;&amp;ncy;&amp;acy; &amp;Acy;.&amp;Vcy;. &amp;Ucy;&amp;chcy;&amp;iecy;&amp;bcy;&amp;ncy;&amp;icy;&amp;kcy; &amp;dcy;&amp;lcy;&amp;yacy; 4 &amp;kcy;&amp;lcy;&amp;acy;&amp;scy;&amp;scy;&amp;acy;."/>
          <p:cNvSpPr>
            <a:spLocks noChangeAspect="1" noChangeArrowheads="1"/>
          </p:cNvSpPr>
          <p:nvPr/>
        </p:nvSpPr>
        <p:spPr bwMode="auto">
          <a:xfrm>
            <a:off x="4214813" y="2909888"/>
            <a:ext cx="714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319" name="Picture 59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1362075" cy="20447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0" name="Picture 6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4508500"/>
            <a:ext cx="1336675" cy="201136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1" name="Picture 61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1382712" cy="208756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2" name="Picture 6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1344612" cy="20161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821C7-E242-4C7E-A398-EED0BE80893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7"/>
          <p:cNvSpPr>
            <a:spLocks noGrp="1"/>
          </p:cNvSpPr>
          <p:nvPr>
            <p:ph type="title"/>
          </p:nvPr>
        </p:nvSpPr>
        <p:spPr>
          <a:xfrm>
            <a:off x="251520" y="260648"/>
            <a:ext cx="2485330" cy="27943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ООО "Центр поддержки культурно-исторических традиций Отечества"</a:t>
            </a:r>
          </a:p>
        </p:txBody>
      </p:sp>
      <p:graphicFrame>
        <p:nvGraphicFramePr>
          <p:cNvPr id="53295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178780"/>
              </p:ext>
            </p:extLst>
          </p:nvPr>
        </p:nvGraphicFramePr>
        <p:xfrm>
          <a:off x="2942530" y="839692"/>
          <a:ext cx="6057900" cy="2045494"/>
        </p:xfrm>
        <a:graphic>
          <a:graphicData uri="http://schemas.openxmlformats.org/drawingml/2006/table">
            <a:tbl>
              <a:tblPr/>
              <a:tblGrid>
                <a:gridCol w="2364208"/>
                <a:gridCol w="3693692"/>
              </a:tblGrid>
              <a:tr h="46525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1.1.5.1.5.1</a:t>
                      </a:r>
                    </a:p>
                  </a:txBody>
                  <a:tcPr marL="119959" marR="11995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0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Шевченко Л.Л.</a:t>
                      </a:r>
                    </a:p>
                  </a:txBody>
                  <a:tcPr marL="119959" marR="11995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Основы религиозных культур и светской этики. Основы православной культуры.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19959" marR="11995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31" name="AutoShape 18" descr="4618_big_134492610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2" name="AutoShape 19" descr="&amp;Kcy;&amp;ocy;&amp;dcy;: 3466 - &amp;Ocy;&amp;scy;&amp;ncy;&amp;ocy;&amp;vcy;&amp;ycy; &amp;rcy;&amp;iecy;&amp;lcy;&amp;icy;&amp;gcy;&amp;icy;&amp;ocy;&amp;zcy;&amp;ncy;&amp;ocy;&amp;jcy; &amp;kcy;&amp;ucy;&amp;lcy;&amp;softcy;&amp;tcy;&amp;ucy;&amp;rcy;&amp;ycy; &amp;icy; &amp;scy;&amp;vcy;&amp;iecy;&amp;tcy;&amp;scy;&amp;kcy;&amp;ocy;&amp;jcy; &amp;ecy;&amp;tcy;&amp;icy;&amp;kcy;&amp;icy;. 4 &amp;kcy;&amp;lcy;. &amp;Ucy;&amp;chcy;&amp;iecy;&amp;bcy;&amp;ncy;&amp;icy;&amp;kcy; &amp;CHcy;.1. &amp;Icy;&amp;zcy;&amp;dcy;.3 (&amp;Vcy;&amp;icy;&amp;ncy;&amp;ocy;&amp;gcy;&amp;rcy;&amp;acy;&amp;dcy;&amp;ocy;&amp;vcy;&amp;acy; &amp;Ncy;.&amp;Fcy;., &amp;Vcy;&amp;lcy;&amp;acy;&amp;scy;&amp;iecy;&amp;ncy;&amp;kcy;&amp;ocy; &amp;Vcy;.&amp;Icy;., &amp;Pcy;&amp;ocy;&amp;lcy;&amp;yacy;&amp;kcy;&amp;ocy;&amp;vcy; &amp;Acy;.&amp;Vcy;.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3" name="AutoShape 20" descr="&amp;Ocy;&amp;scy;&amp;ncy;&amp;ocy;&amp;vcy;&amp;ycy; &amp;pcy;&amp;rcy;&amp;acy;&amp;vcy;&amp;ocy;&amp;scy;&amp;lcy;&amp;acy;&amp;vcy;&amp;ncy;&amp;ocy;&amp;jcy; &amp;kcy;&amp;ucy;&amp;lcy;&amp;softcy;&amp;tcy;&amp;ucy;&amp;rcy;&amp;ycy;. &amp;Bcy;&amp;ocy;&amp;rcy;&amp;ocy;&amp;dcy;&amp;icy;&amp;ncy;&amp;acy; &amp;Acy;.&amp;Vcy;. &amp;Ucy;&amp;chcy;&amp;iecy;&amp;bcy;&amp;ncy;&amp;icy;&amp;kcy; &amp;dcy;&amp;lcy;&amp;yacy; 4 &amp;kcy;&amp;lcy;&amp;acy;&amp;scy;&amp;scy;&amp;acy;."/>
          <p:cNvSpPr>
            <a:spLocks noChangeAspect="1" noChangeArrowheads="1"/>
          </p:cNvSpPr>
          <p:nvPr/>
        </p:nvSpPr>
        <p:spPr bwMode="auto">
          <a:xfrm>
            <a:off x="4214813" y="2909888"/>
            <a:ext cx="714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1832D-84F3-4FC7-88E5-FFF8CBB2390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4080" y="3299679"/>
            <a:ext cx="5760640" cy="315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5800" y="1628800"/>
            <a:ext cx="7918648" cy="42484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7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Методическая характеристика УМК</a:t>
            </a:r>
            <a:br>
              <a:rPr lang="ru-RU" sz="37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7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ОДНКНР (5, 6 класс)</a:t>
            </a:r>
          </a:p>
          <a:p>
            <a:pPr algn="ctr"/>
            <a:endParaRPr lang="ru-RU" sz="37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7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2. Учебники, рекомендуемые к использованию при реализации </a:t>
            </a:r>
            <a:r>
              <a:rPr lang="ru-RU" sz="3700" b="1" u="sng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части</a:t>
            </a:r>
            <a:r>
              <a:rPr lang="ru-RU" sz="37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основной образовательной программы, </a:t>
            </a:r>
            <a:r>
              <a:rPr lang="ru-RU" sz="3700" b="1" u="sng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формируемой</a:t>
            </a:r>
            <a:r>
              <a:rPr lang="ru-RU" sz="37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участниками образовательных отношений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44450"/>
            <a:ext cx="9144000" cy="1225550"/>
            <a:chOff x="0" y="45450"/>
            <a:chExt cx="9144000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89746"/>
              <a:ext cx="9144000" cy="7198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</a:rPr>
                <a:t>ФЕДЕРАЛЬНЫЙ </a:t>
              </a: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ПЕРЕЧЕНЬ УЧЕБНИКОВ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2020 </a:t>
              </a:r>
              <a:endParaRPr lang="ru-RU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6" name="Picture 4" descr="\\Fs\go\o\cto\Shapovalov_D_V\Логотип ИРООО прозрачный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450"/>
              <a:ext cx="1224136" cy="1224136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53318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87548"/>
            <a:ext cx="7416824" cy="685268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Выбор образовательной организации</a:t>
            </a:r>
            <a:br>
              <a:rPr lang="ru-RU" sz="2800" b="1" dirty="0">
                <a:solidFill>
                  <a:srgbClr val="4F81BD">
                    <a:lumMod val="50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при реализации ОДНКНР: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464496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Вариант </a:t>
            </a:r>
            <a:r>
              <a:rPr lang="en-US" sz="3600" b="1" dirty="0" smtClean="0">
                <a:solidFill>
                  <a:srgbClr val="C00000"/>
                </a:solidFill>
              </a:rPr>
              <a:t>I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Занятия по ОДНКНР включаются в часть учебного плана, формируемую участниками образовательных отношений.</a:t>
            </a:r>
          </a:p>
          <a:p>
            <a:pPr algn="just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Вариант </a:t>
            </a:r>
            <a:r>
              <a:rPr lang="en-US" sz="3600" b="1" dirty="0" smtClean="0">
                <a:solidFill>
                  <a:srgbClr val="C00000"/>
                </a:solidFill>
              </a:rPr>
              <a:t>II</a:t>
            </a:r>
            <a:r>
              <a:rPr lang="ru-RU" sz="3600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В рабочие программы учебных предметов других предметных областей включаются темы ОДНКНР</a:t>
            </a:r>
            <a:r>
              <a:rPr lang="en-US" dirty="0" smtClean="0"/>
              <a:t> </a:t>
            </a:r>
            <a:r>
              <a:rPr lang="en-US" sz="2600" dirty="0" smtClean="0"/>
              <a:t>(</a:t>
            </a:r>
            <a:r>
              <a:rPr lang="ru-RU" sz="2600" dirty="0" smtClean="0"/>
              <a:t>литература, обществознание, история, русский язык, ОБЖ и др.</a:t>
            </a:r>
            <a:r>
              <a:rPr lang="en-US" sz="2600" dirty="0" smtClean="0"/>
              <a:t>)</a:t>
            </a:r>
            <a:r>
              <a:rPr lang="ru-RU" dirty="0" smtClean="0"/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Вариант </a:t>
            </a:r>
            <a:r>
              <a:rPr lang="en-US" b="1" dirty="0" smtClean="0"/>
              <a:t>III</a:t>
            </a:r>
            <a:r>
              <a:rPr lang="ru-RU" b="1" dirty="0" smtClean="0"/>
              <a:t> (поддержка </a:t>
            </a:r>
            <a:r>
              <a:rPr lang="en-US" b="1" dirty="0" smtClean="0"/>
              <a:t>I </a:t>
            </a:r>
            <a:r>
              <a:rPr lang="ru-RU" b="1" dirty="0" smtClean="0"/>
              <a:t>и </a:t>
            </a:r>
            <a:r>
              <a:rPr lang="en-US" b="1" dirty="0" smtClean="0"/>
              <a:t>II</a:t>
            </a:r>
            <a:r>
              <a:rPr lang="ru-RU" b="1" dirty="0" smtClean="0"/>
              <a:t>). </a:t>
            </a:r>
            <a:r>
              <a:rPr lang="ru-RU" dirty="0" smtClean="0"/>
              <a:t>Занятия по предметной области ОДНКНР включаются во внеурочную деятельность.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136F6-CB1B-4DED-85A0-37FE3BA6935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0" y="44450"/>
            <a:ext cx="9144000" cy="1225550"/>
            <a:chOff x="0" y="45450"/>
            <a:chExt cx="9144000" cy="122413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89746"/>
              <a:ext cx="9144000" cy="7198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</a:rPr>
                <a:t>ФЕДЕРАЛЬНЫЙ </a:t>
              </a: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ПЕРЕЧЕНЬ УЧЕБНИКОВ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2020 </a:t>
              </a:r>
              <a:endParaRPr lang="ru-RU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7" name="Picture 4" descr="\\Fs\go\o\cto\Shapovalov_D_V\Логотип ИРООО прозрачный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450"/>
              <a:ext cx="1224136" cy="1224136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4" name="Прямоугольник 3"/>
          <p:cNvSpPr/>
          <p:nvPr/>
        </p:nvSpPr>
        <p:spPr>
          <a:xfrm>
            <a:off x="2699792" y="3429000"/>
            <a:ext cx="6120680" cy="1440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Учебники из Федерального перечня</a:t>
            </a:r>
            <a:br>
              <a:rPr lang="ru-RU" sz="2800" b="1" dirty="0"/>
            </a:br>
            <a:r>
              <a:rPr lang="ru-RU" sz="2800" b="1" dirty="0"/>
              <a:t>(по предметам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844824"/>
            <a:ext cx="6120680" cy="1440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Учебники из </a:t>
            </a:r>
            <a:r>
              <a:rPr lang="ru-RU" sz="2800" b="1" dirty="0"/>
              <a:t>Федерального перечня (ОДНКНР)</a:t>
            </a:r>
          </a:p>
        </p:txBody>
      </p:sp>
    </p:spTree>
    <p:extLst>
      <p:ext uri="{BB962C8B-B14F-4D97-AF65-F5344CB8AC3E}">
        <p14:creationId xmlns:p14="http://schemas.microsoft.com/office/powerpoint/2010/main" val="29001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600399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600" b="1" dirty="0">
                <a:solidFill>
                  <a:srgbClr val="C00000"/>
                </a:solidFill>
              </a:rPr>
              <a:t>ООО «Издательский центр</a:t>
            </a:r>
            <a:br>
              <a:rPr lang="ru-RU" sz="2600" b="1" dirty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„</a:t>
            </a:r>
            <a:r>
              <a:rPr lang="ru-RU" sz="2600" b="1" dirty="0">
                <a:solidFill>
                  <a:srgbClr val="C00000"/>
                </a:solidFill>
              </a:rPr>
              <a:t>ВЕНТАНА-ГРАФ </a:t>
            </a:r>
            <a:r>
              <a:rPr lang="ru-RU" sz="2600" b="1" dirty="0" smtClean="0">
                <a:solidFill>
                  <a:srgbClr val="C00000"/>
                </a:solidFill>
              </a:rPr>
              <a:t>“»</a:t>
            </a:r>
            <a:endParaRPr lang="ru-RU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44055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063648"/>
              </p:ext>
            </p:extLst>
          </p:nvPr>
        </p:nvGraphicFramePr>
        <p:xfrm>
          <a:off x="468313" y="1600200"/>
          <a:ext cx="8218487" cy="2873375"/>
        </p:xfrm>
        <a:graphic>
          <a:graphicData uri="http://schemas.openxmlformats.org/drawingml/2006/table">
            <a:tbl>
              <a:tblPr/>
              <a:tblGrid>
                <a:gridCol w="4309236"/>
                <a:gridCol w="3909251"/>
              </a:tblGrid>
              <a:tr h="64784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</a:rPr>
                        <a:t>2.2.5.1.1.1 </a:t>
                      </a:r>
                    </a:p>
                  </a:txBody>
                  <a:tcPr marL="127288" marR="127288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55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</a:rPr>
                        <a:t>Виноградова Н.Ф., Власенко В.И., Поляков А.В.</a:t>
                      </a:r>
                    </a:p>
                  </a:txBody>
                  <a:tcPr marL="127288" marR="127288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</a:rPr>
                        <a:t>Основы духовно-нравственной культуры народов России.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288" marR="127288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45" name="AutoShape 14" descr="4618_big_134492610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AutoShape 15" descr="dca7e80a7734525f6b223054e60edce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AutoShape 16" descr="dca7e80a7734525f6b223054e60edce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48" name="Picture 18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5" y="3861048"/>
            <a:ext cx="2046287" cy="272891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DE0F-CFFE-4C6D-9D71-FCA04AA9324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098" name="Picture 2" descr="Основы духовно-нравственной культуры народов России. 5 класс. Рабочая тетрадь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12" y="3895033"/>
            <a:ext cx="2095500" cy="271462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сновы духовно-нравственной культуры народов России.ОРКСЭ. 5 класс. Методическое пособи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1896526" cy="275385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53873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C00000"/>
                </a:solidFill>
              </a:rPr>
              <a:t>ООО "</a:t>
            </a:r>
            <a:r>
              <a:rPr lang="ru-RU" sz="2600" b="1" dirty="0">
                <a:solidFill>
                  <a:srgbClr val="C00000"/>
                </a:solidFill>
              </a:rPr>
              <a:t>Русское слово-учебник"</a:t>
            </a:r>
          </a:p>
        </p:txBody>
      </p:sp>
      <p:graphicFrame>
        <p:nvGraphicFramePr>
          <p:cNvPr id="51256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059199"/>
              </p:ext>
            </p:extLst>
          </p:nvPr>
        </p:nvGraphicFramePr>
        <p:xfrm>
          <a:off x="2484438" y="1600200"/>
          <a:ext cx="6202362" cy="4099032"/>
        </p:xfrm>
        <a:graphic>
          <a:graphicData uri="http://schemas.openxmlformats.org/drawingml/2006/table">
            <a:tbl>
              <a:tblPr/>
              <a:tblGrid>
                <a:gridCol w="3544684"/>
                <a:gridCol w="2657678"/>
              </a:tblGrid>
              <a:tr h="64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2.2.5.1.2.1</a:t>
                      </a: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ОДНКНР. Основы православной культуры.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7240" marR="12724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7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Протоиерей Виктор Дорофеев,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Янушкявичене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О.Л.</a:t>
                      </a: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2.2.5.1.2.2</a:t>
                      </a: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ОДНКНР. Основы православной культуры.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7240" marR="12724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3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Протоиерей Виктор Дорофеев, диакон Илья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Кокин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Янушкявичене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О.Л., Васечко Ю.С.</a:t>
                      </a: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74" name="AutoShape 28" descr="4618_big_134492610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5" name="AutoShape 29" descr="&amp;Kcy;&amp;ocy;&amp;dcy;: 3466 - &amp;Ocy;&amp;scy;&amp;ncy;&amp;ocy;&amp;vcy;&amp;ycy; &amp;rcy;&amp;iecy;&amp;lcy;&amp;icy;&amp;gcy;&amp;icy;&amp;ocy;&amp;zcy;&amp;ncy;&amp;ocy;&amp;jcy; &amp;kcy;&amp;ucy;&amp;lcy;&amp;softcy;&amp;tcy;&amp;ucy;&amp;rcy;&amp;ycy; &amp;icy; &amp;scy;&amp;vcy;&amp;iecy;&amp;tcy;&amp;scy;&amp;kcy;&amp;ocy;&amp;jcy; &amp;ecy;&amp;tcy;&amp;icy;&amp;kcy;&amp;icy;. 4 &amp;kcy;&amp;lcy;. &amp;Ucy;&amp;chcy;&amp;iecy;&amp;bcy;&amp;ncy;&amp;icy;&amp;kcy; &amp;CHcy;.1. &amp;Icy;&amp;zcy;&amp;dcy;.3 (&amp;Vcy;&amp;icy;&amp;ncy;&amp;ocy;&amp;gcy;&amp;rcy;&amp;acy;&amp;dcy;&amp;ocy;&amp;vcy;&amp;acy; &amp;Ncy;.&amp;Fcy;., &amp;Vcy;&amp;lcy;&amp;acy;&amp;scy;&amp;iecy;&amp;ncy;&amp;kcy;&amp;ocy; &amp;Vcy;.&amp;Icy;., &amp;Pcy;&amp;ocy;&amp;lcy;&amp;yacy;&amp;kcy;&amp;ocy;&amp;vcy; &amp;Acy;.&amp;Vcy;.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6" name="AutoShape 30" descr="&amp;Ocy;&amp;scy;&amp;ncy;&amp;ocy;&amp;vcy;&amp;ycy; &amp;pcy;&amp;rcy;&amp;acy;&amp;vcy;&amp;ocy;&amp;scy;&amp;lcy;&amp;acy;&amp;vcy;&amp;ncy;&amp;ocy;&amp;jcy; &amp;kcy;&amp;ucy;&amp;lcy;&amp;softcy;&amp;tcy;&amp;ucy;&amp;rcy;&amp;ycy;. &amp;Bcy;&amp;ocy;&amp;rcy;&amp;ocy;&amp;dcy;&amp;icy;&amp;ncy;&amp;acy; &amp;Acy;.&amp;Vcy;. &amp;Ucy;&amp;chcy;&amp;iecy;&amp;bcy;&amp;ncy;&amp;icy;&amp;kcy; &amp;dcy;&amp;lcy;&amp;yacy; 4 &amp;kcy;&amp;lcy;&amp;acy;&amp;scy;&amp;scy;&amp;acy;."/>
          <p:cNvSpPr>
            <a:spLocks noChangeAspect="1" noChangeArrowheads="1"/>
          </p:cNvSpPr>
          <p:nvPr/>
        </p:nvSpPr>
        <p:spPr bwMode="auto">
          <a:xfrm>
            <a:off x="4214813" y="2909888"/>
            <a:ext cx="714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A6C6A-896C-4D45-9C98-D0364333866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3316" name="Picture 4" descr="Основы духовно-нравственной культуры народов России. Основы православной культуры: учебник для 6 класса общеобразовательных организ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4" y="4077072"/>
            <a:ext cx="1464030" cy="22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Основы духовно-нравственной культуры народов России. Основы православной культуры: учебник для 5 класса общеобразовательных организа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440160" cy="22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8677" y="274638"/>
            <a:ext cx="2307100" cy="1282154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ООО "</a:t>
            </a:r>
            <a:r>
              <a:rPr lang="ru-RU" sz="2400" b="1" dirty="0">
                <a:solidFill>
                  <a:srgbClr val="C00000"/>
                </a:solidFill>
              </a:rPr>
              <a:t>Русское слово-учебник"</a:t>
            </a:r>
          </a:p>
        </p:txBody>
      </p:sp>
      <p:graphicFrame>
        <p:nvGraphicFramePr>
          <p:cNvPr id="51256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847824"/>
              </p:ext>
            </p:extLst>
          </p:nvPr>
        </p:nvGraphicFramePr>
        <p:xfrm>
          <a:off x="2762126" y="524030"/>
          <a:ext cx="6202362" cy="5857298"/>
        </p:xfrm>
        <a:graphic>
          <a:graphicData uri="http://schemas.openxmlformats.org/drawingml/2006/table">
            <a:tbl>
              <a:tblPr/>
              <a:tblGrid>
                <a:gridCol w="3544684"/>
                <a:gridCol w="2657678"/>
              </a:tblGrid>
              <a:tr h="64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2.2.5.1.3.1</a:t>
                      </a: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ОДНКНР. Основы религиозных культур народов России.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7240" marR="12724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0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Сахаров А.Н.,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Кочегаров К.А.,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Мухаметшин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Р.М.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 ред. Сахарова А.Н.</a:t>
                      </a: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2.2.5.1.3.2</a:t>
                      </a: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ОДНКНР. Основы светской этики.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7240" marR="12724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3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Студеникин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М.Т.</a:t>
                      </a: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2.2.5.1.3.1</a:t>
                      </a: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ОДНКНР. Православная культура.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7240" marR="12724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3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Метлик И.В.,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Потаповская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О.М.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240" marR="12724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240" marR="12724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74" name="AutoShape 28" descr="4618_big_134492610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5" name="AutoShape 29" descr="&amp;Kcy;&amp;ocy;&amp;dcy;: 3466 - &amp;Ocy;&amp;scy;&amp;ncy;&amp;ocy;&amp;vcy;&amp;ycy; &amp;rcy;&amp;iecy;&amp;lcy;&amp;icy;&amp;gcy;&amp;icy;&amp;ocy;&amp;zcy;&amp;ncy;&amp;ocy;&amp;jcy; &amp;kcy;&amp;ucy;&amp;lcy;&amp;softcy;&amp;tcy;&amp;ucy;&amp;rcy;&amp;ycy; &amp;icy; &amp;scy;&amp;vcy;&amp;iecy;&amp;tcy;&amp;scy;&amp;kcy;&amp;ocy;&amp;jcy; &amp;ecy;&amp;tcy;&amp;icy;&amp;kcy;&amp;icy;. 4 &amp;kcy;&amp;lcy;. &amp;Ucy;&amp;chcy;&amp;iecy;&amp;bcy;&amp;ncy;&amp;icy;&amp;kcy; &amp;CHcy;.1. &amp;Icy;&amp;zcy;&amp;dcy;.3 (&amp;Vcy;&amp;icy;&amp;ncy;&amp;ocy;&amp;gcy;&amp;rcy;&amp;acy;&amp;dcy;&amp;ocy;&amp;vcy;&amp;acy; &amp;Ncy;.&amp;Fcy;., &amp;Vcy;&amp;lcy;&amp;acy;&amp;scy;&amp;iecy;&amp;ncy;&amp;kcy;&amp;ocy; &amp;Vcy;.&amp;Icy;., &amp;Pcy;&amp;ocy;&amp;lcy;&amp;yacy;&amp;kcy;&amp;ocy;&amp;vcy; &amp;Acy;.&amp;Vcy;.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6" name="AutoShape 30" descr="&amp;Ocy;&amp;scy;&amp;ncy;&amp;ocy;&amp;vcy;&amp;ycy; &amp;pcy;&amp;rcy;&amp;acy;&amp;vcy;&amp;ocy;&amp;scy;&amp;lcy;&amp;acy;&amp;vcy;&amp;ncy;&amp;ocy;&amp;jcy; &amp;kcy;&amp;ucy;&amp;lcy;&amp;softcy;&amp;tcy;&amp;ucy;&amp;rcy;&amp;ycy;. &amp;Bcy;&amp;ocy;&amp;rcy;&amp;ocy;&amp;dcy;&amp;icy;&amp;ncy;&amp;acy; &amp;Acy;.&amp;Vcy;. &amp;Ucy;&amp;chcy;&amp;iecy;&amp;bcy;&amp;ncy;&amp;icy;&amp;kcy; &amp;dcy;&amp;lcy;&amp;yacy; 4 &amp;kcy;&amp;lcy;&amp;acy;&amp;scy;&amp;scy;&amp;acy;."/>
          <p:cNvSpPr>
            <a:spLocks noChangeAspect="1" noChangeArrowheads="1"/>
          </p:cNvSpPr>
          <p:nvPr/>
        </p:nvSpPr>
        <p:spPr bwMode="auto">
          <a:xfrm>
            <a:off x="4214813" y="2909888"/>
            <a:ext cx="714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77" name="Picture 3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9" y="1341436"/>
            <a:ext cx="1416050" cy="208756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3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09888"/>
            <a:ext cx="1430338" cy="21463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A6C6A-896C-4D45-9C98-D0364333866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" name="Picture 2" descr="Основы духовно-нравственной культуры народов России. Православная 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8" y="4706160"/>
            <a:ext cx="1402932" cy="199401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7"/>
          <p:cNvSpPr>
            <a:spLocks noGrp="1"/>
          </p:cNvSpPr>
          <p:nvPr>
            <p:ph type="title"/>
          </p:nvPr>
        </p:nvSpPr>
        <p:spPr>
          <a:xfrm>
            <a:off x="107504" y="2438400"/>
            <a:ext cx="36107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>
                <a:solidFill>
                  <a:srgbClr val="C00000"/>
                </a:solidFill>
              </a:rPr>
              <a:t>ООО "Центр поддержки культурно-исторических традиций Отечества"</a:t>
            </a:r>
          </a:p>
        </p:txBody>
      </p:sp>
      <p:graphicFrame>
        <p:nvGraphicFramePr>
          <p:cNvPr id="53295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43857"/>
              </p:ext>
            </p:extLst>
          </p:nvPr>
        </p:nvGraphicFramePr>
        <p:xfrm>
          <a:off x="2843808" y="260648"/>
          <a:ext cx="6057900" cy="2045494"/>
        </p:xfrm>
        <a:graphic>
          <a:graphicData uri="http://schemas.openxmlformats.org/drawingml/2006/table">
            <a:tbl>
              <a:tblPr/>
              <a:tblGrid>
                <a:gridCol w="2364208"/>
                <a:gridCol w="3693692"/>
              </a:tblGrid>
              <a:tr h="46525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2.2.5.1.4.1</a:t>
                      </a:r>
                    </a:p>
                  </a:txBody>
                  <a:tcPr marL="119959" marR="11995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0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Шевченко Л.Л.</a:t>
                      </a:r>
                    </a:p>
                  </a:txBody>
                  <a:tcPr marL="119959" marR="11995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ОДНКНР. Основы православной культуры.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19959" marR="11995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31" name="AutoShape 18" descr="4618_big_134492610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2" name="AutoShape 19" descr="&amp;Kcy;&amp;ocy;&amp;dcy;: 3466 - &amp;Ocy;&amp;scy;&amp;ncy;&amp;ocy;&amp;vcy;&amp;ycy; &amp;rcy;&amp;iecy;&amp;lcy;&amp;icy;&amp;gcy;&amp;icy;&amp;ocy;&amp;zcy;&amp;ncy;&amp;ocy;&amp;jcy; &amp;kcy;&amp;ucy;&amp;lcy;&amp;softcy;&amp;tcy;&amp;ucy;&amp;rcy;&amp;ycy; &amp;icy; &amp;scy;&amp;vcy;&amp;iecy;&amp;tcy;&amp;scy;&amp;kcy;&amp;ocy;&amp;jcy; &amp;ecy;&amp;tcy;&amp;icy;&amp;kcy;&amp;icy;. 4 &amp;kcy;&amp;lcy;. &amp;Ucy;&amp;chcy;&amp;iecy;&amp;bcy;&amp;ncy;&amp;icy;&amp;kcy; &amp;CHcy;.1. &amp;Icy;&amp;zcy;&amp;dcy;.3 (&amp;Vcy;&amp;icy;&amp;ncy;&amp;ocy;&amp;gcy;&amp;rcy;&amp;acy;&amp;dcy;&amp;ocy;&amp;vcy;&amp;acy; &amp;Ncy;.&amp;Fcy;., &amp;Vcy;&amp;lcy;&amp;acy;&amp;scy;&amp;iecy;&amp;ncy;&amp;kcy;&amp;ocy; &amp;Vcy;.&amp;Icy;., &amp;Pcy;&amp;ocy;&amp;lcy;&amp;yacy;&amp;kcy;&amp;ocy;&amp;vcy; &amp;Acy;.&amp;Vcy;.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3" name="AutoShape 20" descr="&amp;Ocy;&amp;scy;&amp;ncy;&amp;ocy;&amp;vcy;&amp;ycy; &amp;pcy;&amp;rcy;&amp;acy;&amp;vcy;&amp;ocy;&amp;scy;&amp;lcy;&amp;acy;&amp;vcy;&amp;ncy;&amp;ocy;&amp;jcy; &amp;kcy;&amp;ucy;&amp;lcy;&amp;softcy;&amp;tcy;&amp;ucy;&amp;rcy;&amp;ycy;. &amp;Bcy;&amp;ocy;&amp;rcy;&amp;ocy;&amp;dcy;&amp;icy;&amp;ncy;&amp;acy; &amp;Acy;.&amp;Vcy;. &amp;Ucy;&amp;chcy;&amp;iecy;&amp;bcy;&amp;ncy;&amp;icy;&amp;kcy; &amp;dcy;&amp;lcy;&amp;yacy; 4 &amp;kcy;&amp;lcy;&amp;acy;&amp;scy;&amp;scy;&amp;acy;."/>
          <p:cNvSpPr>
            <a:spLocks noChangeAspect="1" noChangeArrowheads="1"/>
          </p:cNvSpPr>
          <p:nvPr/>
        </p:nvSpPr>
        <p:spPr bwMode="auto">
          <a:xfrm>
            <a:off x="4214813" y="2909888"/>
            <a:ext cx="714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1832D-84F3-4FC7-88E5-FFF8CBB2390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1920" y="2479191"/>
            <a:ext cx="4400872" cy="416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4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47564" y="2204864"/>
            <a:ext cx="7918648" cy="1800200"/>
          </a:xfrm>
        </p:spPr>
        <p:txBody>
          <a:bodyPr>
            <a:normAutofit/>
          </a:bodyPr>
          <a:lstStyle/>
          <a:p>
            <a:pPr algn="ctr"/>
            <a:r>
              <a:rPr lang="ru-RU" sz="37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Примерный</a:t>
            </a: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вариант обеспечения преемственности УМК предметных областей ОРКСЭ и ОДНКНР</a:t>
            </a:r>
            <a:endParaRPr lang="ru-RU" sz="37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44450"/>
            <a:ext cx="9144000" cy="1225550"/>
            <a:chOff x="0" y="45450"/>
            <a:chExt cx="9144000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89746"/>
              <a:ext cx="9144000" cy="7198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</a:rPr>
                <a:t>ФЕДЕРАЛЬНЫЙ </a:t>
              </a: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ПЕРЕЧЕНЬ УЧЕБНИКОВ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2020 </a:t>
              </a:r>
              <a:endParaRPr lang="ru-RU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6" name="Picture 4" descr="\\Fs\go\o\cto\Shapovalov_D_V\Логотип ИРООО прозрачный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450"/>
              <a:ext cx="1224136" cy="1224136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88095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225" y="-19074"/>
            <a:ext cx="4040188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4 класс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6206406"/>
              </p:ext>
            </p:extLst>
          </p:nvPr>
        </p:nvGraphicFramePr>
        <p:xfrm>
          <a:off x="107504" y="736544"/>
          <a:ext cx="8856984" cy="57888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800200"/>
                <a:gridCol w="414046"/>
                <a:gridCol w="2214246"/>
                <a:gridCol w="2052228"/>
                <a:gridCol w="2376264"/>
              </a:tblGrid>
              <a:tr h="792000">
                <a:tc gridSpan="2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12800" indent="0"/>
                      <a:r>
                        <a:rPr lang="ru-RU" dirty="0" smtClean="0"/>
                        <a:t>«ДРОФА»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(1.1.5.1.1.1 – 1.1.5.1.1.6)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00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12800" indent="0"/>
                      <a:r>
                        <a:rPr lang="ru-RU" dirty="0" smtClean="0"/>
                        <a:t>«Просвещение»</a:t>
                      </a:r>
                    </a:p>
                    <a:p>
                      <a:pPr marL="812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(1.1.5.1.2.1 – 1.1.5.1.2.6)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000">
                <a:tc gridSpan="3">
                  <a:txBody>
                    <a:bodyPr/>
                    <a:lstStyle/>
                    <a:p>
                      <a:pPr marL="711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«ДРОФА» (1.1.5.1.3.1)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«Русское слово»</a:t>
                      </a:r>
                    </a:p>
                    <a:p>
                      <a:r>
                        <a:rPr lang="ru-RU" dirty="0" smtClean="0"/>
                        <a:t>(1.1.5.1.4.1.-1.1.5.1.4.3;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«Русское слово»</a:t>
                      </a:r>
                    </a:p>
                    <a:p>
                      <a:r>
                        <a:rPr lang="ru-RU" dirty="0" smtClean="0"/>
                        <a:t>(2.2.5.1.3.1.-2.2.5.1.3.3)</a:t>
                      </a:r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1.1.5.1.4.4)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«Русское слово»</a:t>
                      </a:r>
                    </a:p>
                    <a:p>
                      <a:r>
                        <a:rPr lang="ru-RU" b="1" dirty="0" smtClean="0"/>
                        <a:t>(2.2.5.1.2.1.-</a:t>
                      </a:r>
                      <a:r>
                        <a:rPr lang="ru-RU" b="1" smtClean="0"/>
                        <a:t>2.2.5.1.2.2)</a:t>
                      </a:r>
                      <a:endParaRPr lang="ru-RU" b="1" dirty="0" smtClean="0"/>
                    </a:p>
                  </a:txBody>
                  <a:tcPr/>
                </a:tc>
              </a:tr>
              <a:tr h="792000">
                <a:tc gridSpan="3">
                  <a:txBody>
                    <a:bodyPr/>
                    <a:lstStyle/>
                    <a:p>
                      <a:pPr marL="812800" indent="0"/>
                      <a:r>
                        <a:rPr lang="ru-RU" dirty="0" smtClean="0"/>
                        <a:t>«Центр поддержки… традиций Отечества» (1.1.5.1.5.1)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87425" indent="0"/>
                      <a:r>
                        <a:rPr lang="ru-RU" dirty="0" smtClean="0"/>
                        <a:t>«Центр поддержки… традиций Отечества» (2.2.5.1.4.1)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00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87425" indent="0"/>
                      <a:r>
                        <a:rPr lang="ru-RU" dirty="0" smtClean="0"/>
                        <a:t>«ВЕНТАНА-ГРАФ» (2.2.5.1.1.1)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06689" y="-1907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5 класс / 6 класс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4" name="Picture 8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97" y="854225"/>
            <a:ext cx="407793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1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75" y="836712"/>
            <a:ext cx="403449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6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25" y="854225"/>
            <a:ext cx="420207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5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09" y="854225"/>
            <a:ext cx="407793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4" descr="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2" y="858615"/>
            <a:ext cx="396000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3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2" y="861691"/>
            <a:ext cx="399103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Документы\Inna\Картинки и бумажки\ИРО\ОРКСЭ\УМК\Просвещение\Православаие облож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3" y="1628800"/>
            <a:ext cx="429237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Документы\Inna\Картинки и бумажки\ИРО\ОРКСЭ\УМК\Просвещение\Ислам обложк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6" y="1628800"/>
            <a:ext cx="437635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Документы\Inna\Картинки и бумажки\ИРО\ОРКСЭ\УМК\Просвещение\Иудаизм обложк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37" y="1628800"/>
            <a:ext cx="437635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Документы\Inna\Картинки и бумажки\ИРО\ОРКСЭ\УМК\Просвещение\Буддизм облож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53" y="1642952"/>
            <a:ext cx="438275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08" y="1628864"/>
            <a:ext cx="437834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9" descr="http://www.prosv.ru/Attachment.aspx?Id=3145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98" y="1628864"/>
            <a:ext cx="431842" cy="57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www.orkce.org/sites/default/files/imagecache/big_cover/pz2719_bi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2" y="2341699"/>
            <a:ext cx="540702" cy="7568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9" descr="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80" y="3212976"/>
            <a:ext cx="479681" cy="72008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0" descr="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2" y="4099954"/>
            <a:ext cx="511184" cy="769206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1" descr="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" y="3212976"/>
            <a:ext cx="476950" cy="72008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2" descr="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6" y="3219175"/>
            <a:ext cx="480242" cy="72008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383" y="5002147"/>
            <a:ext cx="521583" cy="70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9219" y="5002147"/>
            <a:ext cx="47508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6" descr="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98" y="3212975"/>
            <a:ext cx="484244" cy="713881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7" descr="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73" y="3219174"/>
            <a:ext cx="475745" cy="713881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Основы духовно-нравственной культуры народов России. Православная культура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32" y="3219174"/>
            <a:ext cx="502266" cy="71388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Основы духовно-нравственной культуры народов России. Основы православной культуры: учебник для 6 класса общеобразовательных организаций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10" y="4077072"/>
            <a:ext cx="540950" cy="8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Основы духовно-нравственной культуры народов России. Основы православной культуры: учебник для 5 класса общеобразовательных организаций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98" y="4077072"/>
            <a:ext cx="532131" cy="8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1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89" y="5825573"/>
            <a:ext cx="470683" cy="627699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 стрелкой 39"/>
          <p:cNvCxnSpPr/>
          <p:nvPr/>
        </p:nvCxnSpPr>
        <p:spPr>
          <a:xfrm>
            <a:off x="4139952" y="5355017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139952" y="4484557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355976" y="3569915"/>
            <a:ext cx="360040" cy="9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275856" y="2204800"/>
            <a:ext cx="1440160" cy="3934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949993" y="2852936"/>
            <a:ext cx="3766023" cy="3286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779912" y="1412712"/>
            <a:ext cx="936104" cy="4726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463697" y="404664"/>
            <a:ext cx="1724033" cy="9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9566" y="1052736"/>
            <a:ext cx="517492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ОРКСЭ</a:t>
            </a:r>
            <a:r>
              <a:rPr lang="ru-RU" sz="3600" dirty="0" smtClean="0"/>
              <a:t> - исключительно учебники ФП. 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ОДНКНР</a:t>
            </a:r>
            <a:r>
              <a:rPr lang="ru-RU" sz="2400" dirty="0" smtClean="0"/>
              <a:t> – ориентир на ФП,</a:t>
            </a:r>
          </a:p>
          <a:p>
            <a:pPr marL="0" indent="0">
              <a:buNone/>
            </a:pPr>
            <a:r>
              <a:rPr lang="ru-RU" sz="2400" dirty="0" smtClean="0"/>
              <a:t>	       на </a:t>
            </a:r>
            <a:r>
              <a:rPr lang="ru-RU" sz="2400" dirty="0"/>
              <a:t>перечень организаций, осуществляющих выпуск учебных </a:t>
            </a:r>
            <a:r>
              <a:rPr lang="ru-RU" sz="2400" dirty="0" smtClean="0"/>
              <a:t>пособий</a:t>
            </a:r>
            <a:r>
              <a:rPr lang="ru-RU" sz="2400" dirty="0"/>
              <a:t> </a:t>
            </a:r>
            <a:r>
              <a:rPr lang="ru-RU" sz="2400" dirty="0" smtClean="0"/>
              <a:t>(Приказ </a:t>
            </a:r>
            <a:r>
              <a:rPr lang="ru-RU" sz="2400" dirty="0" err="1"/>
              <a:t>Минобрнауки</a:t>
            </a:r>
            <a:r>
              <a:rPr lang="ru-RU" sz="2400" dirty="0"/>
              <a:t> России от 09.06.2016 г. № 699</a:t>
            </a:r>
            <a:r>
              <a:rPr lang="ru-RU" sz="2400" dirty="0" smtClean="0"/>
              <a:t>),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       на литературные </a:t>
            </a:r>
            <a:r>
              <a:rPr lang="ru-RU" sz="2400" dirty="0"/>
              <a:t>источники, связанные с региональным компонентом. 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44450"/>
            <a:ext cx="9144000" cy="1225550"/>
            <a:chOff x="0" y="45450"/>
            <a:chExt cx="9144000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89746"/>
              <a:ext cx="9144000" cy="7198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</a:rPr>
                <a:t>ФЕДЕРАЛЬНЫЙ </a:t>
              </a: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ПЕРЕЧЕНЬ УЧЕБНИКОВ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2020 </a:t>
              </a:r>
              <a:endParaRPr lang="ru-RU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6" name="Picture 4" descr="\\Fs\go\o\cto\Shapovalov_D_V\Логотип ИРООО прозрачный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450"/>
              <a:ext cx="1224136" cy="1224136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509" y="1412776"/>
            <a:ext cx="3434057" cy="499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5800" y="1916832"/>
            <a:ext cx="7772400" cy="24900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ИЗМЕНЕНИЯ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УМК,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отредактированные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Федеральном перечне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44450"/>
            <a:ext cx="9144000" cy="1225550"/>
            <a:chOff x="0" y="45450"/>
            <a:chExt cx="9144000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89746"/>
              <a:ext cx="9144000" cy="7198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</a:rPr>
                <a:t>ФЕДЕРАЛЬНЫЙ </a:t>
              </a: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ПЕРЕЧЕНЬ УЧЕБНИКОВ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2020 </a:t>
              </a:r>
              <a:endParaRPr lang="ru-RU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6" name="Picture 4" descr="\\Fs\go\o\cto\Shapovalov_D_V\Логотип ИРООО прозрачный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450"/>
              <a:ext cx="1224136" cy="1224136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64962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15541"/>
            <a:ext cx="6912768" cy="541251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</a:rPr>
              <a:t>ООО </a:t>
            </a:r>
            <a:r>
              <a:rPr lang="ru-RU" sz="2400" b="1" dirty="0" smtClean="0">
                <a:solidFill>
                  <a:srgbClr val="C00000"/>
                </a:solidFill>
              </a:rPr>
              <a:t>«ДРОФА»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353347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44450"/>
            <a:ext cx="9144000" cy="1225550"/>
            <a:chOff x="0" y="45450"/>
            <a:chExt cx="9144000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89746"/>
              <a:ext cx="9144000" cy="7198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</a:rPr>
                <a:t>ФЕДЕРАЛЬНЫЙ </a:t>
              </a: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ПЕРЕЧЕНЬ УЧЕБНИКОВ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2020 </a:t>
              </a:r>
              <a:endParaRPr lang="ru-RU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6" name="Picture 4" descr="\\Fs\go\o\cto\Shapovalov_D_V\Логотип ИРООО прозрачный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450"/>
              <a:ext cx="1224136" cy="1224136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0" y="1628800"/>
            <a:ext cx="83392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5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15541"/>
            <a:ext cx="6912768" cy="541251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</a:rPr>
              <a:t>ООО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smtClean="0">
                <a:solidFill>
                  <a:srgbClr val="C00000"/>
                </a:solidFill>
              </a:rPr>
              <a:t>Русское слово-учебник»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353347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44450"/>
            <a:ext cx="9144000" cy="1225550"/>
            <a:chOff x="0" y="45450"/>
            <a:chExt cx="9144000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89746"/>
              <a:ext cx="9144000" cy="7198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</a:rPr>
                <a:t>ФЕДЕРАЛЬНЫЙ </a:t>
              </a: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ПЕРЕЧЕНЬ УЧЕБНИКОВ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2020 </a:t>
              </a:r>
              <a:endParaRPr lang="ru-RU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6" name="Picture 4" descr="\\Fs\go\o\cto\Shapovalov_D_V\Логотип ИРООО прозрачный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450"/>
              <a:ext cx="1224136" cy="1224136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7" y="1800837"/>
            <a:ext cx="8263669" cy="306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0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5800" y="1772816"/>
            <a:ext cx="7772400" cy="38884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Методическая характеристика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УМК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ОРКСЭ (4 класс)</a:t>
            </a:r>
          </a:p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1. Учебники, рекомендуемые к использованию при реализации </a:t>
            </a:r>
            <a:r>
              <a:rPr lang="ru-RU" sz="4000" b="1" u="sng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обязательной части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основной образовательной программы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44450"/>
            <a:ext cx="9144000" cy="1225550"/>
            <a:chOff x="0" y="45450"/>
            <a:chExt cx="9144000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89746"/>
              <a:ext cx="9144000" cy="7198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</a:rPr>
                <a:t>ФЕДЕРАЛЬНЫЙ </a:t>
              </a: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ПЕРЕЧЕНЬ УЧЕБНИКОВ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srgbClr val="4F81BD">
                      <a:lumMod val="50000"/>
                    </a:srgbClr>
                  </a:solidFill>
                </a:rPr>
                <a:t>2020 </a:t>
              </a:r>
              <a:endParaRPr lang="ru-RU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6" name="Picture 4" descr="\\Fs\go\o\cto\Shapovalov_D_V\Логотип ИРООО прозрачный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450"/>
              <a:ext cx="1224136" cy="1224136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3138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/>
          <p:cNvSpPr>
            <a:spLocks noGrp="1"/>
          </p:cNvSpPr>
          <p:nvPr>
            <p:ph type="title"/>
          </p:nvPr>
        </p:nvSpPr>
        <p:spPr>
          <a:xfrm>
            <a:off x="34925" y="236538"/>
            <a:ext cx="18716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ООО "ДРОФА" </a:t>
            </a:r>
          </a:p>
        </p:txBody>
      </p:sp>
      <p:graphicFrame>
        <p:nvGraphicFramePr>
          <p:cNvPr id="22640" name="Group 1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83918"/>
              </p:ext>
            </p:extLst>
          </p:nvPr>
        </p:nvGraphicFramePr>
        <p:xfrm>
          <a:off x="1979613" y="229171"/>
          <a:ext cx="7056437" cy="6530398"/>
        </p:xfrm>
        <a:graphic>
          <a:graphicData uri="http://schemas.openxmlformats.org/drawingml/2006/table">
            <a:tbl>
              <a:tblPr/>
              <a:tblGrid>
                <a:gridCol w="1370012"/>
                <a:gridCol w="2590800"/>
                <a:gridCol w="3095625"/>
              </a:tblGrid>
              <a:tr h="10517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1.1.5.1.1.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Амиров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Р.Б., Воскресенский О.В., Горбачева Т.М. и др. / под ред. Т.Д. Шапошниковой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мировых религиозных культур.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80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1.1.5.1.1.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Шемшурин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А.А.,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Брунчукова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Н.М., Демин Р.Н. и др. / под ред. Т.Д. Шапошниковой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светской этики.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80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1.1.2.1.1.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Костюкова Т.А., Воскресенский О.В., Савченко К.В. и др. / под ред. Т.Д. Шапошниковой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православной культуры.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1.1.5.1.1.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Амиров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Р.Б.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Насртдинова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Ю.А., Савченко К.В. и др.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ОДНКНР. ОРКСЭ. Основы исламской культуры.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(4-5)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6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1.1.5.1.1.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Пропирный Н.Г., Савченко К.В., Бурмина Т.Ю. 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ОДНКНР. ОРКСЭ. Основы иудейской культуры.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(4-5)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4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1.1.5.1.1.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Китинов Б.У., Савченко К.В., Якушкина М.С.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ОДНКНР. ОРКСЭ. Основы буддийской культуры.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(4-5)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01" name="AutoShape 77" descr="4618_big_134492610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202" name="Picture 81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268913"/>
            <a:ext cx="1031875" cy="147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3" name="Picture 8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92650"/>
            <a:ext cx="1074738" cy="147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Picture 85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40125"/>
            <a:ext cx="1042988" cy="147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Picture 8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35300"/>
            <a:ext cx="1012825" cy="147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Picture 83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55800"/>
            <a:ext cx="1020763" cy="147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Picture 82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379538"/>
            <a:ext cx="1042987" cy="147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629D0-C9E3-4E8C-B7C1-A073F691248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19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241250"/>
              </p:ext>
            </p:extLst>
          </p:nvPr>
        </p:nvGraphicFramePr>
        <p:xfrm>
          <a:off x="1979613" y="374650"/>
          <a:ext cx="7056437" cy="6058175"/>
        </p:xfrm>
        <a:graphic>
          <a:graphicData uri="http://schemas.openxmlformats.org/drawingml/2006/table">
            <a:tbl>
              <a:tblPr/>
              <a:tblGrid>
                <a:gridCol w="1370012"/>
                <a:gridCol w="2590800"/>
                <a:gridCol w="3095625"/>
              </a:tblGrid>
              <a:tr h="10973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1.1.5.1.2.1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Кураев А.В.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православной культуры.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56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1.1.5.1.2.2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Латышина Д.И., Муртазин М.Ф.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исламской культуры.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73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1.1.5.1.2.3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Членов М.А., Миндрина Г.А., Глоцер А.В.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иудейской культуры.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4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1.1.5.1.2.4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Чимитдоржиев В.Л.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буддийской культуры.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73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1.1.5.1.2.5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Беглов А.Л., Саплина Е.В., Токарева Е.С. и др.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мировых религиозных культур.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94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1.1.5.1.2.6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Шемшурина А.И.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ОРКСЭ. Основы светской этики.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4" name="Picture 3" descr="D:\Документы\Inna\Картинки и бумажки\ИРО\ОРКСЭ\УМК\Просвещение\Православаие облож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35100"/>
            <a:ext cx="1109663" cy="148907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5" name="AutoShape 33" descr="4618_big_134492610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76" name="Picture 5" descr="D:\Документы\Inna\Картинки и бумажки\ИРО\ОРКСЭ\УМК\Просвещение\Ислам облож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1109663" cy="14605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7" name="Picture 4" descr="D:\Документы\Inna\Картинки и бумажки\ИРО\ОРКСЭ\УМК\Просвещение\Иудаизм облож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048000"/>
            <a:ext cx="1109662" cy="14605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8" name="Picture 6" descr="D:\Документы\Inna\Картинки и бумажки\ИРО\ОРКСЭ\УМК\Просвещение\Буддизм облож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1081088" cy="142081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4581525"/>
            <a:ext cx="1131887" cy="148907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0" name="Picture 109" descr="http://www.prosv.ru/Attachment.aspx?Id=314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03838"/>
            <a:ext cx="1079500" cy="143986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1" name="AutoShape 32"/>
          <p:cNvSpPr>
            <a:spLocks noGrp="1"/>
          </p:cNvSpPr>
          <p:nvPr>
            <p:ph type="title"/>
          </p:nvPr>
        </p:nvSpPr>
        <p:spPr>
          <a:xfrm>
            <a:off x="71438" y="44450"/>
            <a:ext cx="1908274" cy="1341438"/>
          </a:xfrm>
        </p:spPr>
        <p:txBody>
          <a:bodyPr>
            <a:noAutofit/>
          </a:bodyPr>
          <a:lstStyle/>
          <a:p>
            <a:r>
              <a:rPr lang="ru-RU" sz="1950" b="1" dirty="0" smtClean="0">
                <a:solidFill>
                  <a:srgbClr val="C00000"/>
                </a:solidFill>
              </a:rPr>
              <a:t>АО</a:t>
            </a:r>
            <a:r>
              <a:rPr lang="ru-RU" sz="1950" b="1" dirty="0">
                <a:solidFill>
                  <a:srgbClr val="C00000"/>
                </a:solidFill>
              </a:rPr>
              <a:t/>
            </a:r>
            <a:br>
              <a:rPr lang="ru-RU" sz="1950" b="1" dirty="0">
                <a:solidFill>
                  <a:srgbClr val="C00000"/>
                </a:solidFill>
              </a:rPr>
            </a:br>
            <a:r>
              <a:rPr lang="ru-RU" sz="1950" b="1" dirty="0">
                <a:solidFill>
                  <a:srgbClr val="C00000"/>
                </a:solidFill>
              </a:rPr>
              <a:t>Издательство "Просвещение"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19F1A-9C73-4294-BDD8-E29FE75E36A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80880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ООО «ДРОФА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9172" name="Group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032470"/>
              </p:ext>
            </p:extLst>
          </p:nvPr>
        </p:nvGraphicFramePr>
        <p:xfrm>
          <a:off x="3131840" y="332656"/>
          <a:ext cx="5554960" cy="2316444"/>
        </p:xfrm>
        <a:graphic>
          <a:graphicData uri="http://schemas.openxmlformats.org/drawingml/2006/table">
            <a:tbl>
              <a:tblPr/>
              <a:tblGrid>
                <a:gridCol w="2353113"/>
                <a:gridCol w="3201847"/>
              </a:tblGrid>
              <a:tr h="388919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</a:rPr>
                        <a:t>1.1.5.1.3.1 </a:t>
                      </a:r>
                    </a:p>
                  </a:txBody>
                  <a:tcPr marL="122798" marR="12279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2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</a:rPr>
                        <a:t>Саплина Е.В.,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</a:rPr>
                        <a:t>Саплин А.И. </a:t>
                      </a:r>
                    </a:p>
                  </a:txBody>
                  <a:tcPr marL="122798" marR="122798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Calibri" pitchFamily="34" charset="0"/>
                        </a:rPr>
                        <a:t>Основы религиозных культур и светской этики.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798" marR="122798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7" name="AutoShape 14" descr="4618_big_134492610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AutoShape 15" descr="dca7e80a7734525f6b223054e60edce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AutoShape 16" descr="dca7e80a7734525f6b223054e60edce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80" name="Picture 18" descr="http://www.orkce.org/sites/default/files/imagecache/big_cover/pz271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456"/>
            <a:ext cx="2160587" cy="30241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3642B-FF32-4BD9-971A-00EE415B32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9218" name="Picture 2" descr="Основы духовно-нравственной культуры народов России. 4 класс. Рабочая тетрад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14148"/>
            <a:ext cx="1872208" cy="24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сновы духовно-нравственной культуры народов России. Русские народные календарные праздники. ОРКСЭ. 4 класс. Учебное пособ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29" y="4214147"/>
            <a:ext cx="1850015" cy="242138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Обучение в 4 классе по учебнику &quot;Основы духовно - нравственной культуры народов&quot;. ОРКСЭ. 4 класс. Методическое пособ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87424"/>
            <a:ext cx="1544783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790</Words>
  <Application>Microsoft Office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1.1.5. Основы религиозных культур и светской этики (предметная область)  2.2.5. Основы духовно-нравственной культуры народов России (предметная область)</vt:lpstr>
      <vt:lpstr>Презентация PowerPoint</vt:lpstr>
      <vt:lpstr>Презентация PowerPoint</vt:lpstr>
      <vt:lpstr>ООО «ДРОФА»</vt:lpstr>
      <vt:lpstr>ООО «Русское слово-учебник»</vt:lpstr>
      <vt:lpstr>Презентация PowerPoint</vt:lpstr>
      <vt:lpstr>ООО "ДРОФА" </vt:lpstr>
      <vt:lpstr>АО Издательство "Просвещение"</vt:lpstr>
      <vt:lpstr>ООО «ДРОФА»</vt:lpstr>
      <vt:lpstr>ООО "Русское слово-учебник"</vt:lpstr>
      <vt:lpstr>ООО "Центр поддержки культурно-исторических традиций Отечества"</vt:lpstr>
      <vt:lpstr>Презентация PowerPoint</vt:lpstr>
      <vt:lpstr>Выбор образовательной организации при реализации ОДНКНР:</vt:lpstr>
      <vt:lpstr>ООО «Издательский центр „ВЕНТАНА-ГРАФ “»</vt:lpstr>
      <vt:lpstr>ООО "Русское слово-учебник"</vt:lpstr>
      <vt:lpstr>ООО "Русское слово-учебник"</vt:lpstr>
      <vt:lpstr>ООО "Центр поддержки культурно-исторических традиций Отечества"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область Учебный предмет</dc:title>
  <dc:creator>user</dc:creator>
  <cp:lastModifiedBy>user</cp:lastModifiedBy>
  <cp:revision>50</cp:revision>
  <dcterms:created xsi:type="dcterms:W3CDTF">2019-01-18T04:18:54Z</dcterms:created>
  <dcterms:modified xsi:type="dcterms:W3CDTF">2020-01-23T02:08:41Z</dcterms:modified>
</cp:coreProperties>
</file>